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64" r:id="rId6"/>
    <p:sldId id="265" r:id="rId7"/>
    <p:sldId id="266" r:id="rId8"/>
    <p:sldId id="272" r:id="rId9"/>
    <p:sldId id="269" r:id="rId10"/>
    <p:sldId id="27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6C54-0142-4ADC-AA6E-70D77CEF61D6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E33CF-962A-4078-BD0C-9485637797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E64DE-7266-45E7-98BE-649984C2CF67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05FE3-6166-48F6-B6B7-3C883A51C3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41BA-FA61-4F48-9BE1-8095D279AEA5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AD543-9E42-4C32-806E-5E5B0C2CD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17FB8-014F-4C39-A2E6-962B8687F0B0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5B7E7-73B4-49D9-9973-EBF1D26BC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AC05-7D80-4DB3-93C8-61DC11770EED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0FEB6-914B-4688-B847-433B21FB9F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92EC0-0F45-4CC0-92B1-AD6410E45E2D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7DA11-866E-48A6-B1EC-0805738B3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6B02F-FA2C-400E-9C21-D1E5D3517BA7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DF53F-B705-4A12-A5F3-3B720E343B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751DE-D29A-4F3C-BB46-D3EECA41CE63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2A067-EB09-4A01-AD9F-E6E2EE9F76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48E54-1B12-4733-9CFB-089F7B926C17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B04BD-29A2-4BEC-BE5E-938CC07A88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4D52-5F66-45AF-B792-E4C3F26F1C3D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83EE6-1793-4219-8C81-657A24EB72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0558-273F-4664-8D12-207877E69905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5A929-C4D8-4E98-9C57-BAB85F5527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A6E424-5D2A-4BC4-AAE2-6C9CFBDA0CA6}" type="datetimeFigureOut">
              <a:rPr lang="cs-CZ"/>
              <a:pPr>
                <a:defRPr/>
              </a:pPr>
              <a:t>24.9.2013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D834A0-1A80-4BBD-965F-153DC089C4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9" r:id="rId4"/>
    <p:sldLayoutId id="2147483723" r:id="rId5"/>
    <p:sldLayoutId id="2147483718" r:id="rId6"/>
    <p:sldLayoutId id="2147483724" r:id="rId7"/>
    <p:sldLayoutId id="2147483725" r:id="rId8"/>
    <p:sldLayoutId id="2147483726" r:id="rId9"/>
    <p:sldLayoutId id="2147483717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9262" y="1865736"/>
            <a:ext cx="8458201" cy="1222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/>
              <a:t>ZA TRADICÍ MORAVSKÉHO VENKOVA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825" y="1196975"/>
            <a:ext cx="84582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Program rozvoje venkova, osa IV.2.1 Realizace projektů spolupráce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3315" name="Obrázek 3" descr="logo_EU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5715000"/>
            <a:ext cx="965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Obrázek 5" descr="l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5715000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Obrázek 6" descr="PRV_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5715000"/>
            <a:ext cx="1400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642938" y="6429375"/>
            <a:ext cx="71437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200">
                <a:latin typeface="Calibri" pitchFamily="34" charset="0"/>
                <a:cs typeface="Times New Roman" pitchFamily="18" charset="0"/>
              </a:rPr>
              <a:t>Evropský zemědělský fond pro rozvoj venkova: Evropa investuje do venkovských oblastí</a:t>
            </a:r>
            <a:endParaRPr lang="cs-CZ" sz="4400">
              <a:cs typeface="Arial" charset="0"/>
            </a:endParaRPr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75" y="357188"/>
            <a:ext cx="1143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Obrázek 9" descr="Za-humnama_LOGO_1BARVA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38" y="357188"/>
            <a:ext cx="95408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0" descr="MASLogoMA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3800" y="33178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Podnadpis 2"/>
          <p:cNvSpPr>
            <a:spLocks/>
          </p:cNvSpPr>
          <p:nvPr/>
        </p:nvSpPr>
        <p:spPr bwMode="auto">
          <a:xfrm>
            <a:off x="685800" y="38100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cs-CZ" sz="2800">
                <a:solidFill>
                  <a:srgbClr val="443329"/>
                </a:solidFill>
              </a:rPr>
              <a:t>Projekt spolu vytváří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800">
                <a:solidFill>
                  <a:srgbClr val="443329"/>
                </a:solidFill>
              </a:rPr>
              <a:t>MAS Společná cesta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800">
                <a:solidFill>
                  <a:srgbClr val="443329"/>
                </a:solidFill>
              </a:rPr>
              <a:t>MAS Za humnama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800">
                <a:solidFill>
                  <a:srgbClr val="443329"/>
                </a:solidFill>
              </a:rPr>
              <a:t>MAS Strážnicko</a:t>
            </a:r>
          </a:p>
        </p:txBody>
      </p:sp>
      <p:pic>
        <p:nvPicPr>
          <p:cNvPr id="13323" name="Picture 12" descr="P610007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11800" y="2708275"/>
            <a:ext cx="25161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Mgr. Hana Tomanová  </a:t>
            </a:r>
          </a:p>
          <a:p>
            <a:pPr eaLnBrk="1" hangingPunct="1"/>
            <a:r>
              <a:rPr lang="cs-CZ" smtClean="0"/>
              <a:t>Mgr. Vít Hrdoušek</a:t>
            </a:r>
          </a:p>
          <a:p>
            <a:pPr eaLnBrk="1" hangingPunct="1"/>
            <a:r>
              <a:rPr lang="cs-CZ" smtClean="0"/>
              <a:t>Ludmila Kolářová  </a:t>
            </a:r>
          </a:p>
        </p:txBody>
      </p:sp>
      <p:pic>
        <p:nvPicPr>
          <p:cNvPr id="28675" name="Picture 4" descr="vězpřed-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924175"/>
            <a:ext cx="264477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6" descr="věž dole +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3933825"/>
            <a:ext cx="3382962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278130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Obrázek 9" descr="Za-humnama_LOGO_1BARV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1484313"/>
            <a:ext cx="9540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9" descr="MASLogoMA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32363" y="198913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odnadpis 2"/>
          <p:cNvSpPr>
            <a:spLocks/>
          </p:cNvSpPr>
          <p:nvPr/>
        </p:nvSpPr>
        <p:spPr bwMode="auto">
          <a:xfrm>
            <a:off x="1009650" y="549275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cs-CZ" sz="3200" b="1">
                <a:solidFill>
                  <a:srgbClr val="443329"/>
                </a:solidFill>
              </a:rPr>
              <a:t>Naše spolupráce</a:t>
            </a:r>
            <a:r>
              <a:rPr lang="cs-CZ" sz="2400">
                <a:solidFill>
                  <a:srgbClr val="443329"/>
                </a:solidFill>
                <a:latin typeface="Franklin Gothic Book" pitchFamily="34" charset="0"/>
              </a:rPr>
              <a:t/>
            </a:r>
            <a:br>
              <a:rPr lang="cs-CZ" sz="2400">
                <a:solidFill>
                  <a:srgbClr val="443329"/>
                </a:solidFill>
                <a:latin typeface="Franklin Gothic Book" pitchFamily="34" charset="0"/>
              </a:rPr>
            </a:br>
            <a:endParaRPr lang="cs-CZ" sz="2400">
              <a:solidFill>
                <a:srgbClr val="443329"/>
              </a:solidFill>
              <a:latin typeface="Franklin Gothic Book" pitchFamily="34" charset="0"/>
            </a:endParaRPr>
          </a:p>
        </p:txBody>
      </p:sp>
      <p:sp>
        <p:nvSpPr>
          <p:cNvPr id="14338" name="Podnadpis 2"/>
          <p:cNvSpPr>
            <a:spLocks/>
          </p:cNvSpPr>
          <p:nvPr/>
        </p:nvSpPr>
        <p:spPr bwMode="auto">
          <a:xfrm>
            <a:off x="468313" y="31623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cs-CZ" sz="2400">
                <a:solidFill>
                  <a:srgbClr val="443329"/>
                </a:solidFill>
                <a:latin typeface="Arial Unicode MS" pitchFamily="34" charset="-128"/>
              </a:rPr>
              <a:t>Tento projekt navazuje na úspěšně realizovaný projekt spolupráce  „</a:t>
            </a:r>
            <a:r>
              <a:rPr lang="cs-CZ" sz="2400" b="1">
                <a:latin typeface="Arial Unicode MS" pitchFamily="34" charset="-128"/>
              </a:rPr>
              <a:t>Společné putování za dědictvím regionů“</a:t>
            </a:r>
            <a:r>
              <a:rPr lang="cs-CZ" sz="2400">
                <a:latin typeface="Arial Unicode MS" pitchFamily="34" charset="-128"/>
              </a:rPr>
              <a:t>, kdy byly zmapovány a vydány publikace zaměřené na gastronomii, zvyky a tradice, pověsti a architekturu partnerských MAS a vytvořeny první expozice a také na projekt  </a:t>
            </a:r>
            <a:r>
              <a:rPr lang="cs-CZ" altLang="ko-KR" sz="2400" b="1">
                <a:solidFill>
                  <a:schemeClr val="tx2"/>
                </a:solidFill>
                <a:latin typeface="Arial Unicode MS" pitchFamily="34" charset="-128"/>
                <a:cs typeface="돋움"/>
              </a:rPr>
              <a:t>„Společně oživujeme historii venkova“,</a:t>
            </a:r>
            <a:r>
              <a:rPr lang="cs-CZ" altLang="ko-KR" sz="2400">
                <a:solidFill>
                  <a:schemeClr val="tx2"/>
                </a:solidFill>
                <a:latin typeface="Arial Unicode MS" pitchFamily="34" charset="-128"/>
                <a:cs typeface="돋움"/>
              </a:rPr>
              <a:t> kdy děti sami objevovali historii svých obcí a regionů a dokázali představit své poznatky i sousedním regionům Jižní Moravy. </a:t>
            </a:r>
            <a:endParaRPr lang="cs-CZ" sz="2400">
              <a:solidFill>
                <a:schemeClr val="tx2"/>
              </a:solidFill>
              <a:latin typeface="Arial Unicode MS" pitchFamily="34" charset="-128"/>
              <a:ea typeface="돋움"/>
              <a:cs typeface="돋움"/>
            </a:endParaRPr>
          </a:p>
        </p:txBody>
      </p:sp>
      <p:pic>
        <p:nvPicPr>
          <p:cNvPr id="14339" name="Picture 6" descr="P5290150"/>
          <p:cNvPicPr>
            <a:picLocks noChangeAspect="1" noChangeArrowheads="1"/>
          </p:cNvPicPr>
          <p:nvPr/>
        </p:nvPicPr>
        <p:blipFill>
          <a:blip r:embed="rId2"/>
          <a:srcRect t="5672"/>
          <a:stretch>
            <a:fillRect/>
          </a:stretch>
        </p:blipFill>
        <p:spPr bwMode="auto">
          <a:xfrm>
            <a:off x="2268538" y="4149725"/>
            <a:ext cx="44640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Cíle projektu</a:t>
            </a:r>
            <a:endParaRPr lang="cs-CZ" dirty="0"/>
          </a:p>
        </p:txBody>
      </p:sp>
      <p:sp>
        <p:nvSpPr>
          <p:cNvPr id="15362" name="Zástupný symbol pro obsah 2"/>
          <p:cNvSpPr>
            <a:spLocks/>
          </p:cNvSpPr>
          <p:nvPr/>
        </p:nvSpPr>
        <p:spPr bwMode="auto">
          <a:xfrm>
            <a:off x="611188" y="1341438"/>
            <a:ext cx="7875587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>
                <a:solidFill>
                  <a:schemeClr val="tx2"/>
                </a:solidFill>
              </a:rPr>
              <a:t>Projekt „ </a:t>
            </a:r>
            <a:r>
              <a:rPr lang="cs-CZ" b="1">
                <a:solidFill>
                  <a:schemeClr val="tx2"/>
                </a:solidFill>
              </a:rPr>
              <a:t>Za tradicí Moravského venkova</a:t>
            </a:r>
            <a:r>
              <a:rPr lang="cs-CZ">
                <a:solidFill>
                  <a:schemeClr val="tx2"/>
                </a:solidFill>
              </a:rPr>
              <a:t>“ volně navazuje na předešlé a má za cíl inovativně propojit tradiční výroby se vzděláváním a zapojit mládež do tajemství místních výrob.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cs-CZ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>
                <a:solidFill>
                  <a:schemeClr val="tx2"/>
                </a:solidFill>
              </a:rPr>
              <a:t>Projektem </a:t>
            </a:r>
            <a:r>
              <a:rPr lang="cs-CZ" b="1">
                <a:solidFill>
                  <a:schemeClr val="tx2"/>
                </a:solidFill>
              </a:rPr>
              <a:t>rozšíříme povědomí obyvatel o tradičních výrobách ve svém regionu</a:t>
            </a:r>
            <a:r>
              <a:rPr lang="cs-CZ">
                <a:solidFill>
                  <a:schemeClr val="tx2"/>
                </a:solidFill>
              </a:rPr>
              <a:t>  a nabídneme i srovnání tradičních výrob z regionů a jejich odlišné podmínky a možnosti.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cs-CZ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>
                <a:solidFill>
                  <a:schemeClr val="tx2"/>
                </a:solidFill>
              </a:rPr>
              <a:t>Zapojením žáků základních škol do projektu </a:t>
            </a:r>
            <a:r>
              <a:rPr lang="cs-CZ" b="1">
                <a:solidFill>
                  <a:schemeClr val="tx2"/>
                </a:solidFill>
              </a:rPr>
              <a:t>dojde k posílení jejich informovanosti o tradičních výrobách a nabídneme jim možnost vstoupit přímo do praxe</a:t>
            </a:r>
            <a:r>
              <a:rPr lang="cs-CZ">
                <a:solidFill>
                  <a:schemeClr val="tx2"/>
                </a:solidFill>
              </a:rPr>
              <a:t> a ovlivnit jejich rozhodování při volbě zájmů či budoucího povolání.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cs-CZ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>
                <a:solidFill>
                  <a:schemeClr val="tx2"/>
                </a:solidFill>
              </a:rPr>
              <a:t>Vytvořením propagačních </a:t>
            </a:r>
            <a:r>
              <a:rPr lang="cs-CZ" b="1">
                <a:solidFill>
                  <a:schemeClr val="tx2"/>
                </a:solidFill>
              </a:rPr>
              <a:t>materiálů a stálým expozicím řemesel projekt sleduje i posílení venkovského cestovního ruchu</a:t>
            </a:r>
            <a:r>
              <a:rPr lang="cs-CZ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2700" y="5949950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Obrázek 9" descr="Za-humnama_LOGO_1BARV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5949950"/>
            <a:ext cx="95408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MASLogoMA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4625" y="5924550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VÝSTUPY PROJEKTU</a:t>
            </a:r>
            <a:endParaRPr lang="cs-CZ" dirty="0"/>
          </a:p>
        </p:txBody>
      </p:sp>
      <p:sp>
        <p:nvSpPr>
          <p:cNvPr id="16386" name="Zástupný symbol pro obsah 2"/>
          <p:cNvSpPr>
            <a:spLocks/>
          </p:cNvSpPr>
          <p:nvPr/>
        </p:nvSpPr>
        <p:spPr bwMode="auto">
          <a:xfrm>
            <a:off x="468313" y="1412875"/>
            <a:ext cx="36099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cs-CZ" sz="3000" b="1">
                <a:solidFill>
                  <a:schemeClr val="tx2"/>
                </a:solidFill>
                <a:latin typeface="Franklin Gothic Book" pitchFamily="34" charset="0"/>
              </a:rPr>
              <a:t>Podpora tradičních výrob a výrobců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cs-CZ" sz="3000" b="1">
              <a:solidFill>
                <a:schemeClr val="tx2"/>
              </a:solidFill>
              <a:latin typeface="Franklin Gothic Book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400">
                <a:solidFill>
                  <a:schemeClr val="tx2"/>
                </a:solidFill>
                <a:latin typeface="Franklin Gothic Book" pitchFamily="34" charset="0"/>
              </a:rPr>
              <a:t>Tvorba zázemí a organizace trhů, </a:t>
            </a:r>
            <a:r>
              <a:rPr lang="cs-CZ" sz="2400">
                <a:solidFill>
                  <a:schemeClr val="hlink"/>
                </a:solidFill>
                <a:latin typeface="Franklin Gothic Book" pitchFamily="34" charset="0"/>
              </a:rPr>
              <a:t>předvedení řemesel v partnerských regionech</a:t>
            </a:r>
            <a:r>
              <a:rPr lang="cs-CZ" sz="2400">
                <a:solidFill>
                  <a:schemeClr val="tx2"/>
                </a:solidFill>
                <a:latin typeface="Franklin Gothic Book" pitchFamily="34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cs-CZ" sz="2400">
              <a:solidFill>
                <a:schemeClr val="tx2"/>
              </a:solidFill>
              <a:latin typeface="Franklin Gothic Book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400">
                <a:solidFill>
                  <a:schemeClr val="tx2"/>
                </a:solidFill>
                <a:latin typeface="Franklin Gothic Book" pitchFamily="34" charset="0"/>
              </a:rPr>
              <a:t>Tištěný katalog a prezentace na www (videa, muzea, expozice soutěže pro ZŠ, ..)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cs-CZ" sz="2400">
              <a:solidFill>
                <a:schemeClr val="tx2"/>
              </a:solidFill>
              <a:latin typeface="Franklin Gothic Book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400">
                <a:solidFill>
                  <a:schemeClr val="tx2"/>
                </a:solidFill>
                <a:latin typeface="Franklin Gothic Book" pitchFamily="34" charset="0"/>
              </a:rPr>
              <a:t>Výukové video pro školy a veřejnost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cs-CZ" sz="2400">
              <a:solidFill>
                <a:schemeClr val="tx2"/>
              </a:solidFill>
              <a:latin typeface="Franklin Gothic Book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cs-CZ" sz="240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16387" name="Picture 5" descr="Oskbr010trh+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1412875"/>
            <a:ext cx="417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sah 2"/>
          <p:cNvSpPr>
            <a:spLocks noGrp="1"/>
          </p:cNvSpPr>
          <p:nvPr>
            <p:ph idx="1"/>
          </p:nvPr>
        </p:nvSpPr>
        <p:spPr>
          <a:xfrm>
            <a:off x="611188" y="1484313"/>
            <a:ext cx="424815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3000" b="1" smtClean="0"/>
              <a:t>Zapojení škol do poznání řemesel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Tvorba putovní expozice řemesel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Exkurze do partnerské MAS za výrobci a do expozic</a:t>
            </a:r>
          </a:p>
          <a:p>
            <a:pPr eaLnBrk="1" hangingPunct="1"/>
            <a:r>
              <a:rPr lang="cs-CZ" sz="2400" smtClean="0"/>
              <a:t>Spolupráce na tvorbě výukového videa, která budou použita ve výuce</a:t>
            </a:r>
          </a:p>
          <a:p>
            <a:pPr eaLnBrk="1" hangingPunct="1"/>
            <a:r>
              <a:rPr lang="cs-CZ" sz="2400" smtClean="0"/>
              <a:t>Vytvoření pracovních listů o řemeslech pro žáky </a:t>
            </a:r>
            <a:r>
              <a:rPr lang="cs-CZ" sz="2400" smtClean="0">
                <a:solidFill>
                  <a:schemeClr val="hlink"/>
                </a:solidFill>
              </a:rPr>
              <a:t>a soutěže</a:t>
            </a:r>
          </a:p>
          <a:p>
            <a:pPr eaLnBrk="1" hangingPunct="1"/>
            <a:endParaRPr lang="cs-CZ" smtClean="0">
              <a:solidFill>
                <a:schemeClr val="hlink"/>
              </a:solidFill>
            </a:endParaRPr>
          </a:p>
        </p:txBody>
      </p:sp>
      <p:pic>
        <p:nvPicPr>
          <p:cNvPr id="17410" name="Nadpis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238" y="404813"/>
            <a:ext cx="88947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P61001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773238"/>
            <a:ext cx="3227388" cy="430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395288" y="1628775"/>
            <a:ext cx="43211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cs-CZ" sz="2400" b="1">
                <a:solidFill>
                  <a:schemeClr val="tx2"/>
                </a:solidFill>
              </a:rPr>
              <a:t>Posílení venkovské turistiky</a:t>
            </a:r>
          </a:p>
          <a:p>
            <a:pPr lvl="1"/>
            <a:r>
              <a:rPr lang="cs-CZ" sz="2400">
                <a:solidFill>
                  <a:schemeClr val="tx2"/>
                </a:solidFill>
              </a:rPr>
              <a:t>vybudováním expozic tradičních řemesel</a:t>
            </a:r>
          </a:p>
          <a:p>
            <a:pPr lvl="1"/>
            <a:endParaRPr lang="cs-CZ" sz="240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cs-CZ" sz="2400">
                <a:solidFill>
                  <a:schemeClr val="tx2"/>
                </a:solidFill>
              </a:rPr>
              <a:t>Expozice v objektu moštárny Strážnice</a:t>
            </a:r>
          </a:p>
          <a:p>
            <a:pPr>
              <a:buFontTx/>
              <a:buChar char="•"/>
            </a:pPr>
            <a:r>
              <a:rPr lang="cs-CZ" sz="2400">
                <a:solidFill>
                  <a:schemeClr val="tx2"/>
                </a:solidFill>
              </a:rPr>
              <a:t>Expozice v objektu Chovatelů Hroznová Lhota</a:t>
            </a:r>
          </a:p>
          <a:p>
            <a:pPr>
              <a:buFontTx/>
              <a:buChar char="•"/>
            </a:pPr>
            <a:r>
              <a:rPr lang="cs-CZ" sz="2400">
                <a:solidFill>
                  <a:schemeClr val="tx2"/>
                </a:solidFill>
              </a:rPr>
              <a:t>Expozice hliněného stavitelství</a:t>
            </a:r>
          </a:p>
          <a:p>
            <a:pPr lvl="1">
              <a:buFontTx/>
              <a:buChar char="•"/>
            </a:pPr>
            <a:r>
              <a:rPr lang="cs-CZ" sz="2400"/>
              <a:t>  </a:t>
            </a:r>
          </a:p>
        </p:txBody>
      </p:sp>
      <p:pic>
        <p:nvPicPr>
          <p:cNvPr id="18434" name="Nadpis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238" y="404813"/>
            <a:ext cx="88947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P61000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916113"/>
            <a:ext cx="403225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Naplnění cílů</a:t>
            </a:r>
            <a:endParaRPr lang="cs-CZ" dirty="0"/>
          </a:p>
        </p:txBody>
      </p:sp>
      <p:graphicFrame>
        <p:nvGraphicFramePr>
          <p:cNvPr id="24610" name="Group 34"/>
          <p:cNvGraphicFramePr>
            <a:graphicFrameLocks noGrp="1"/>
          </p:cNvGraphicFramePr>
          <p:nvPr>
            <p:ph idx="1"/>
          </p:nvPr>
        </p:nvGraphicFramePr>
        <p:xfrm>
          <a:off x="684213" y="2286000"/>
          <a:ext cx="7848600" cy="3087688"/>
        </p:xfrm>
        <a:graphic>
          <a:graphicData uri="http://schemas.openxmlformats.org/drawingml/2006/table">
            <a:tbl>
              <a:tblPr/>
              <a:tblGrid>
                <a:gridCol w="2616200"/>
                <a:gridCol w="2616200"/>
                <a:gridCol w="26162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Propagace výrobců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Zapojení žáků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Podpora cestovního ruchu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Trhy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Putovní expozice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Trhy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Web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Videa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Web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Expozice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Exkurze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Propagační materiál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Videa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Stálé expozice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Propagační materiál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  <p:sp>
        <p:nvSpPr>
          <p:cNvPr id="19488" name="Rectangle 33"/>
          <p:cNvSpPr>
            <a:spLocks noChangeArrowheads="1"/>
          </p:cNvSpPr>
          <p:nvPr/>
        </p:nvSpPr>
        <p:spPr bwMode="auto">
          <a:xfrm>
            <a:off x="468313" y="1412875"/>
            <a:ext cx="8208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cs-CZ" b="1">
                <a:solidFill>
                  <a:schemeClr val="tx2"/>
                </a:solidFill>
              </a:rPr>
              <a:t>Inovativní spolupráce MAS na jižní Moravě v úrovni škol, výrobců a jejich spolků za podpory obcí v rozsahu: </a:t>
            </a:r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Výsledky projektu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4294967295"/>
          </p:nvPr>
        </p:nvSpPr>
        <p:spPr>
          <a:xfrm>
            <a:off x="304800" y="1554163"/>
            <a:ext cx="4843463" cy="4525962"/>
          </a:xfrm>
        </p:spPr>
        <p:txBody>
          <a:bodyPr/>
          <a:lstStyle/>
          <a:p>
            <a:pPr eaLnBrk="1" hangingPunct="1"/>
            <a:r>
              <a:rPr lang="cs-CZ" sz="2400" b="1" smtClean="0"/>
              <a:t>Žádané zmapování místních výrobců</a:t>
            </a:r>
            <a:r>
              <a:rPr lang="cs-CZ" sz="2400" smtClean="0"/>
              <a:t> a zpracovatelů tradičních potravin a řemesel a jejich představení veřejnosti</a:t>
            </a:r>
          </a:p>
          <a:p>
            <a:pPr eaLnBrk="1" hangingPunct="1"/>
            <a:r>
              <a:rPr lang="cs-CZ" sz="2400" b="1" smtClean="0"/>
              <a:t>Posílení vazby veřejnosti a zvláště žáků  k  místním tradičním řemeslům</a:t>
            </a:r>
          </a:p>
          <a:p>
            <a:pPr eaLnBrk="1" hangingPunct="1"/>
            <a:r>
              <a:rPr lang="cs-CZ" sz="2400" b="1" smtClean="0"/>
              <a:t>Nová partnerství</a:t>
            </a:r>
            <a:r>
              <a:rPr lang="cs-CZ" sz="2400" smtClean="0"/>
              <a:t> mezi MAS na úrovni členů, výrobců a jejich spolků, škol a obcí. </a:t>
            </a:r>
          </a:p>
          <a:p>
            <a:pPr eaLnBrk="1" hangingPunct="1"/>
            <a:endParaRPr lang="cs-CZ" sz="2400" smtClean="0"/>
          </a:p>
        </p:txBody>
      </p:sp>
      <p:pic>
        <p:nvPicPr>
          <p:cNvPr id="20483" name="Picture 4" descr="PB2703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557338"/>
            <a:ext cx="3402012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ROZDĚLENÍ VÝDAJŮ PROJEKTU</a:t>
            </a:r>
            <a:endParaRPr lang="cs-CZ" dirty="0"/>
          </a:p>
        </p:txBody>
      </p:sp>
      <p:graphicFrame>
        <p:nvGraphicFramePr>
          <p:cNvPr id="27650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750" y="1085850"/>
          <a:ext cx="7278688" cy="3638550"/>
        </p:xfrm>
        <a:graphic>
          <a:graphicData uri="http://schemas.openxmlformats.org/presentationml/2006/ole">
            <p:oleObj spid="_x0000_s27650" r:id="rId3" imgW="8785097" imgH="4627265" progId="Excel.Chart.8">
              <p:embed/>
            </p:oleObj>
          </a:graphicData>
        </a:graphic>
      </p:graphicFrame>
      <p:graphicFrame>
        <p:nvGraphicFramePr>
          <p:cNvPr id="27683" name="Group 35"/>
          <p:cNvGraphicFramePr>
            <a:graphicFrameLocks noGrp="1"/>
          </p:cNvGraphicFramePr>
          <p:nvPr/>
        </p:nvGraphicFramePr>
        <p:xfrm>
          <a:off x="827088" y="4683125"/>
          <a:ext cx="6767512" cy="1993900"/>
        </p:xfrm>
        <a:graphic>
          <a:graphicData uri="http://schemas.openxmlformats.org/drawingml/2006/table">
            <a:tbl>
              <a:tblPr/>
              <a:tblGrid>
                <a:gridCol w="3386137"/>
                <a:gridCol w="3381375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Položka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Částka v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Měkké akce s definovaným počtem účastníků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  140 000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Měkké akce pro širokou veřejnost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  460 000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Vybavení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1 184 000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Stavební výdaje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   470 000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Studie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   250 000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Řízení projektu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   208 000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291</TotalTime>
  <Words>401</Words>
  <PresentationFormat>Předvádění na obrazovce (4:3)</PresentationFormat>
  <Paragraphs>70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Šablona návrhu</vt:lpstr>
      </vt:variant>
      <vt:variant>
        <vt:i4>9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28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Arial Unicode MS</vt:lpstr>
      <vt:lpstr>돋움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Graf aplikace Microsoft Excel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 TRADICÍ MORAVSKÉHO VENKOVA  </dc:title>
  <dc:creator>Tomanová Hana</dc:creator>
  <cp:lastModifiedBy>Mikroregion Strážnicko</cp:lastModifiedBy>
  <cp:revision>23</cp:revision>
  <dcterms:created xsi:type="dcterms:W3CDTF">2013-09-16T09:35:03Z</dcterms:created>
  <dcterms:modified xsi:type="dcterms:W3CDTF">2013-09-24T11:29:36Z</dcterms:modified>
</cp:coreProperties>
</file>